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2" r:id="rId7"/>
    <p:sldId id="263"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43"/>
  </p:normalViewPr>
  <p:slideViewPr>
    <p:cSldViewPr snapToGrid="0" snapToObjects="1">
      <p:cViewPr>
        <p:scale>
          <a:sx n="120" d="100"/>
          <a:sy n="120" d="100"/>
        </p:scale>
        <p:origin x="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6F835-9FCB-DA48-9163-33C764AA4E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F27E9F-B116-0D44-AAE2-7B9558F1FD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F02692-54CA-7E4D-9384-6817D07FACE4}"/>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5" name="Footer Placeholder 4">
            <a:extLst>
              <a:ext uri="{FF2B5EF4-FFF2-40B4-BE49-F238E27FC236}">
                <a16:creationId xmlns:a16="http://schemas.microsoft.com/office/drawing/2014/main" id="{FE0CB180-AD28-8B4D-AD78-E7A733AF3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83FE8-2BE3-5D4E-95D5-ADAC881AC88C}"/>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892381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AF0C-626D-3448-8458-A6796C1606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6A4A5A-1FA2-214F-8DF2-AC6EB45C9B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8A0DE-4907-6047-BA5B-A09F537803A4}"/>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5" name="Footer Placeholder 4">
            <a:extLst>
              <a:ext uri="{FF2B5EF4-FFF2-40B4-BE49-F238E27FC236}">
                <a16:creationId xmlns:a16="http://schemas.microsoft.com/office/drawing/2014/main" id="{37A5E658-B723-6B4E-B583-33013AAA2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D5231-39E8-AD48-8322-48350C457A91}"/>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257115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432A42-B00B-704C-9F2B-EE998B24B4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D1CB2D-4AE7-E945-B992-5C5A2C96F5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191CD-22B9-764B-9E43-33A0607A05E0}"/>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5" name="Footer Placeholder 4">
            <a:extLst>
              <a:ext uri="{FF2B5EF4-FFF2-40B4-BE49-F238E27FC236}">
                <a16:creationId xmlns:a16="http://schemas.microsoft.com/office/drawing/2014/main" id="{40AAA1B7-5D54-E14E-9D39-6191AFAF2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48EC-88C3-6B42-9E0C-4AAAF236A8BE}"/>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402643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33D7-6997-6B40-838C-AF38EB004F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5BF67-F091-2D43-8AD6-60574CDB60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D0730-5A51-0342-A420-552E41BE5205}"/>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5" name="Footer Placeholder 4">
            <a:extLst>
              <a:ext uri="{FF2B5EF4-FFF2-40B4-BE49-F238E27FC236}">
                <a16:creationId xmlns:a16="http://schemas.microsoft.com/office/drawing/2014/main" id="{0576C4A8-D3C5-CF48-92FA-7819BD543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8C1D2-577F-2045-8238-87E004B33FE5}"/>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2160304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F51E-A6C4-764F-81D2-B67502D884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CF45C-B3F4-F348-AEB8-69A36AF1EB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51582D-0C73-6C46-A805-301D6608173D}"/>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5" name="Footer Placeholder 4">
            <a:extLst>
              <a:ext uri="{FF2B5EF4-FFF2-40B4-BE49-F238E27FC236}">
                <a16:creationId xmlns:a16="http://schemas.microsoft.com/office/drawing/2014/main" id="{9220084D-4636-A142-8B73-7C8ADA53C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71D00-FC85-BE44-91BE-EC44DC233CE1}"/>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291136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49A3-90A9-7C42-AA07-3BF1754E6D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8527A6-C70F-5B4C-8220-B0BC2F7A8EE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BB2AEA-4895-434B-8F92-88560B24F8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6B1404-C260-AA44-9047-819BE22A2925}"/>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6" name="Footer Placeholder 5">
            <a:extLst>
              <a:ext uri="{FF2B5EF4-FFF2-40B4-BE49-F238E27FC236}">
                <a16:creationId xmlns:a16="http://schemas.microsoft.com/office/drawing/2014/main" id="{0F501F4A-E17A-B343-A224-9FBD44BB55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CAEDC-4BFB-B040-BA67-7C8D8A59D6C5}"/>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227840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9892-56A2-E04B-B3C5-18007CBBE6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378B9C-7F22-7D42-A723-BA89C37A80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16E0D65-8931-1A4F-85BE-008B2ECAB1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9F7619-300B-CB44-8F2E-60E3F90FCC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97FF3B-5163-F843-83FE-2DB8F75CCFE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5C4AB-9F9A-3F4A-A89A-D1ED8AC435E4}"/>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8" name="Footer Placeholder 7">
            <a:extLst>
              <a:ext uri="{FF2B5EF4-FFF2-40B4-BE49-F238E27FC236}">
                <a16:creationId xmlns:a16="http://schemas.microsoft.com/office/drawing/2014/main" id="{D34B8AD9-593A-7B4A-88A0-89802A3A56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161A36-CC7E-D948-9A79-4482E3CAA306}"/>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210455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F896-B555-144A-89CA-E55051E404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7A994C-778F-7545-BA50-6497130C60AF}"/>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4" name="Footer Placeholder 3">
            <a:extLst>
              <a:ext uri="{FF2B5EF4-FFF2-40B4-BE49-F238E27FC236}">
                <a16:creationId xmlns:a16="http://schemas.microsoft.com/office/drawing/2014/main" id="{4A85EE09-6871-E44B-800B-0696F82320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FDC4BF-53AF-A642-8557-3B7A8027F007}"/>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3599525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1F94E-B309-A943-839D-BBB4489C47A6}"/>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3" name="Footer Placeholder 2">
            <a:extLst>
              <a:ext uri="{FF2B5EF4-FFF2-40B4-BE49-F238E27FC236}">
                <a16:creationId xmlns:a16="http://schemas.microsoft.com/office/drawing/2014/main" id="{25904B71-C3BD-6545-9F35-7698E410FA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05432-0BAE-D543-9A6D-B0412011E39B}"/>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1754064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A885-4A4D-CA4A-A8F1-B4550E72B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20C365-010F-8B44-A94E-5CE380B751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10DDF8-1E08-DF46-A5AE-5A53D7EAA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200661-CE9E-C041-B21B-9F1388F20A8D}"/>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6" name="Footer Placeholder 5">
            <a:extLst>
              <a:ext uri="{FF2B5EF4-FFF2-40B4-BE49-F238E27FC236}">
                <a16:creationId xmlns:a16="http://schemas.microsoft.com/office/drawing/2014/main" id="{CE7FBFC3-41FA-854F-BA42-06F51D4E2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9D3AC5-E8F3-CB4E-AF92-8957910BFF8B}"/>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130407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0334-96A0-4E48-B1C7-FBAEE38CD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109DB6-1586-4E48-BAE0-DE954C47B1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572E6-2F90-9B46-B5C4-A8BB271FC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76BF39-3E10-4749-BE58-2EA59619ABD9}"/>
              </a:ext>
            </a:extLst>
          </p:cNvPr>
          <p:cNvSpPr>
            <a:spLocks noGrp="1"/>
          </p:cNvSpPr>
          <p:nvPr>
            <p:ph type="dt" sz="half" idx="10"/>
          </p:nvPr>
        </p:nvSpPr>
        <p:spPr/>
        <p:txBody>
          <a:bodyPr/>
          <a:lstStyle/>
          <a:p>
            <a:fld id="{AD7560C4-789D-E64A-9814-A0BE4CFE6B12}" type="datetimeFigureOut">
              <a:rPr lang="en-US" smtClean="0"/>
              <a:t>3/21/19</a:t>
            </a:fld>
            <a:endParaRPr lang="en-US"/>
          </a:p>
        </p:txBody>
      </p:sp>
      <p:sp>
        <p:nvSpPr>
          <p:cNvPr id="6" name="Footer Placeholder 5">
            <a:extLst>
              <a:ext uri="{FF2B5EF4-FFF2-40B4-BE49-F238E27FC236}">
                <a16:creationId xmlns:a16="http://schemas.microsoft.com/office/drawing/2014/main" id="{EBB1EAD0-0BE3-884E-9AD6-E3E327309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03A9D2-E4D0-2049-ACD1-488C7B7B4DBD}"/>
              </a:ext>
            </a:extLst>
          </p:cNvPr>
          <p:cNvSpPr>
            <a:spLocks noGrp="1"/>
          </p:cNvSpPr>
          <p:nvPr>
            <p:ph type="sldNum" sz="quarter" idx="12"/>
          </p:nvPr>
        </p:nvSpPr>
        <p:spPr/>
        <p:txBody>
          <a:bodyPr/>
          <a:lstStyle/>
          <a:p>
            <a:fld id="{808F39F6-7DAE-7349-9C82-1C3DC912093E}" type="slidenum">
              <a:rPr lang="en-US" smtClean="0"/>
              <a:t>‹#›</a:t>
            </a:fld>
            <a:endParaRPr lang="en-US"/>
          </a:p>
        </p:txBody>
      </p:sp>
    </p:spTree>
    <p:extLst>
      <p:ext uri="{BB962C8B-B14F-4D97-AF65-F5344CB8AC3E}">
        <p14:creationId xmlns:p14="http://schemas.microsoft.com/office/powerpoint/2010/main" val="4197501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7000">
              <a:schemeClr val="accent1">
                <a:lumMod val="5000"/>
                <a:lumOff val="95000"/>
                <a:alpha val="4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5002E1-7884-1F46-8E6A-9A2747D33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8E92B1-F0F4-9449-AE4F-0A0C5C089B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B61365-49CA-D04C-9AE2-10934AD07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7560C4-789D-E64A-9814-A0BE4CFE6B12}" type="datetimeFigureOut">
              <a:rPr lang="en-US" smtClean="0"/>
              <a:t>3/21/19</a:t>
            </a:fld>
            <a:endParaRPr lang="en-US"/>
          </a:p>
        </p:txBody>
      </p:sp>
      <p:sp>
        <p:nvSpPr>
          <p:cNvPr id="5" name="Footer Placeholder 4">
            <a:extLst>
              <a:ext uri="{FF2B5EF4-FFF2-40B4-BE49-F238E27FC236}">
                <a16:creationId xmlns:a16="http://schemas.microsoft.com/office/drawing/2014/main" id="{EA4F1B41-E631-1A45-9FC9-9922A0B67D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77700D-BC46-B245-A03A-25AFECB0F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F39F6-7DAE-7349-9C82-1C3DC912093E}" type="slidenum">
              <a:rPr lang="en-US" smtClean="0"/>
              <a:t>‹#›</a:t>
            </a:fld>
            <a:endParaRPr lang="en-US"/>
          </a:p>
        </p:txBody>
      </p:sp>
    </p:spTree>
    <p:extLst>
      <p:ext uri="{BB962C8B-B14F-4D97-AF65-F5344CB8AC3E}">
        <p14:creationId xmlns:p14="http://schemas.microsoft.com/office/powerpoint/2010/main" val="3984335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uniprot.org/help/uniref" TargetMode="External"/><Relationship Id="rId2" Type="http://schemas.openxmlformats.org/officeDocument/2006/relationships/hyperlink" Target="https://www.uniprot.org/help/uniprotkb"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hyperlink" Target="https://www.uniprot.org/help/uniparc"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uniprot.org/help/bridge" TargetMode="External"/><Relationship Id="rId13" Type="http://schemas.openxmlformats.org/officeDocument/2006/relationships/hyperlink" Target="https://www.nhlbi.nih.gov/" TargetMode="External"/><Relationship Id="rId18" Type="http://schemas.openxmlformats.org/officeDocument/2006/relationships/hyperlink" Target="http://www.nih.gov/" TargetMode="External"/><Relationship Id="rId3" Type="http://schemas.openxmlformats.org/officeDocument/2006/relationships/hyperlink" Target="https://www.sib.swiss/" TargetMode="External"/><Relationship Id="rId7" Type="http://schemas.openxmlformats.org/officeDocument/2006/relationships/hyperlink" Target="http://pir.georgetown.edu/pirwww/aboutpir/wubio.shtml" TargetMode="External"/><Relationship Id="rId12" Type="http://schemas.openxmlformats.org/officeDocument/2006/relationships/hyperlink" Target="http://www.genome.gov/" TargetMode="External"/><Relationship Id="rId17" Type="http://schemas.openxmlformats.org/officeDocument/2006/relationships/hyperlink" Target="https://www.nimh.nih.gov/" TargetMode="External"/><Relationship Id="rId2" Type="http://schemas.openxmlformats.org/officeDocument/2006/relationships/hyperlink" Target="https://www.ebi.ac.uk/" TargetMode="External"/><Relationship Id="rId16" Type="http://schemas.openxmlformats.org/officeDocument/2006/relationships/hyperlink" Target="http://www.nigms.nih.gov/" TargetMode="External"/><Relationship Id="rId1" Type="http://schemas.openxmlformats.org/officeDocument/2006/relationships/slideLayout" Target="../slideLayouts/slideLayout2.xml"/><Relationship Id="rId6" Type="http://schemas.openxmlformats.org/officeDocument/2006/relationships/hyperlink" Target="https://www.uniprot.org/help/bateman" TargetMode="External"/><Relationship Id="rId11" Type="http://schemas.openxmlformats.org/officeDocument/2006/relationships/hyperlink" Target="https://nei.nih.gov/" TargetMode="External"/><Relationship Id="rId5" Type="http://schemas.openxmlformats.org/officeDocument/2006/relationships/hyperlink" Target="https://www.uniprot.org/help/uniprot_staff" TargetMode="External"/><Relationship Id="rId15" Type="http://schemas.openxmlformats.org/officeDocument/2006/relationships/hyperlink" Target="https://www.niddk.nih.gov/" TargetMode="External"/><Relationship Id="rId10" Type="http://schemas.openxmlformats.org/officeDocument/2006/relationships/hyperlink" Target="https://www.uniprot.org/help/sab" TargetMode="External"/><Relationship Id="rId4" Type="http://schemas.openxmlformats.org/officeDocument/2006/relationships/hyperlink" Target="http://pir.georgetown.edu/" TargetMode="External"/><Relationship Id="rId9" Type="http://schemas.openxmlformats.org/officeDocument/2006/relationships/hyperlink" Target="https://www.uniprot.org/help/key_staff" TargetMode="External"/><Relationship Id="rId14" Type="http://schemas.openxmlformats.org/officeDocument/2006/relationships/hyperlink" Target="https://www.niaid.nih.gov/"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93/nar/gky1049" TargetMode="External"/><Relationship Id="rId2" Type="http://schemas.openxmlformats.org/officeDocument/2006/relationships/hyperlink" Target="https://2rdnmg1qbg403gumla1v9i2h-wpengine.netdna-ssl.com/wp-content/uploads/sites/3/2017/10/mrsa-650x450.jp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9B75F6-C54D-F346-B4ED-304BCC73BF26}"/>
              </a:ext>
            </a:extLst>
          </p:cNvPr>
          <p:cNvPicPr>
            <a:picLocks noChangeAspect="1"/>
          </p:cNvPicPr>
          <p:nvPr/>
        </p:nvPicPr>
        <p:blipFill>
          <a:blip r:embed="rId2">
            <a:alphaModFix amt="88000"/>
          </a:blip>
          <a:stretch>
            <a:fillRect/>
          </a:stretch>
        </p:blipFill>
        <p:spPr>
          <a:xfrm>
            <a:off x="163253" y="64596"/>
            <a:ext cx="11865494" cy="6644676"/>
          </a:xfrm>
          <a:prstGeom prst="rect">
            <a:avLst/>
          </a:prstGeom>
          <a:gradFill>
            <a:gsLst>
              <a:gs pos="18000">
                <a:schemeClr val="accent1">
                  <a:lumMod val="5000"/>
                  <a:lumOff val="95000"/>
                  <a:alpha val="4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5" name="TextBox 4">
            <a:extLst>
              <a:ext uri="{FF2B5EF4-FFF2-40B4-BE49-F238E27FC236}">
                <a16:creationId xmlns:a16="http://schemas.microsoft.com/office/drawing/2014/main" id="{89C02830-7412-5B4F-80C5-AACE6CA6CF6F}"/>
              </a:ext>
            </a:extLst>
          </p:cNvPr>
          <p:cNvSpPr txBox="1"/>
          <p:nvPr/>
        </p:nvSpPr>
        <p:spPr>
          <a:xfrm>
            <a:off x="261636" y="209321"/>
            <a:ext cx="5416547" cy="2554545"/>
          </a:xfrm>
          <a:prstGeom prst="rect">
            <a:avLst/>
          </a:prstGeom>
          <a:noFill/>
        </p:spPr>
        <p:txBody>
          <a:bodyPr wrap="none" rtlCol="0">
            <a:spAutoFit/>
          </a:bodyPr>
          <a:lstStyle/>
          <a:p>
            <a:pPr algn="ctr"/>
            <a:r>
              <a:rPr lang="en-US" sz="4000" b="1" dirty="0" err="1">
                <a:solidFill>
                  <a:schemeClr val="tx1">
                    <a:lumMod val="95000"/>
                    <a:lumOff val="5000"/>
                  </a:schemeClr>
                </a:solidFill>
                <a:ea typeface="Ayuthaya" pitchFamily="2" charset="-34"/>
                <a:cs typeface="Ayuthaya" pitchFamily="2" charset="-34"/>
              </a:rPr>
              <a:t>UniProt</a:t>
            </a:r>
            <a:r>
              <a:rPr lang="en-US" sz="4000" b="1" dirty="0">
                <a:solidFill>
                  <a:schemeClr val="tx1">
                    <a:lumMod val="95000"/>
                    <a:lumOff val="5000"/>
                  </a:schemeClr>
                </a:solidFill>
                <a:ea typeface="Ayuthaya" pitchFamily="2" charset="-34"/>
                <a:cs typeface="Ayuthaya" pitchFamily="2" charset="-34"/>
              </a:rPr>
              <a:t>: </a:t>
            </a:r>
          </a:p>
          <a:p>
            <a:pPr algn="ctr"/>
            <a:r>
              <a:rPr lang="en-US" sz="4000" b="1" dirty="0">
                <a:solidFill>
                  <a:schemeClr val="tx1">
                    <a:lumMod val="95000"/>
                    <a:lumOff val="5000"/>
                  </a:schemeClr>
                </a:solidFill>
                <a:ea typeface="Ayuthaya" pitchFamily="2" charset="-34"/>
                <a:cs typeface="Ayuthaya" pitchFamily="2" charset="-34"/>
              </a:rPr>
              <a:t>The Universal </a:t>
            </a:r>
          </a:p>
          <a:p>
            <a:pPr algn="ctr"/>
            <a:r>
              <a:rPr lang="en-US" sz="4000" b="1" dirty="0">
                <a:solidFill>
                  <a:schemeClr val="tx1">
                    <a:lumMod val="95000"/>
                    <a:lumOff val="5000"/>
                  </a:schemeClr>
                </a:solidFill>
                <a:ea typeface="Ayuthaya" pitchFamily="2" charset="-34"/>
                <a:cs typeface="Ayuthaya" pitchFamily="2" charset="-34"/>
              </a:rPr>
              <a:t>Protein Knowledgebase</a:t>
            </a:r>
          </a:p>
          <a:p>
            <a:endParaRPr lang="en-US" sz="4000" dirty="0"/>
          </a:p>
        </p:txBody>
      </p:sp>
    </p:spTree>
    <p:extLst>
      <p:ext uri="{BB962C8B-B14F-4D97-AF65-F5344CB8AC3E}">
        <p14:creationId xmlns:p14="http://schemas.microsoft.com/office/powerpoint/2010/main" val="128864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416B86-7174-8B48-952E-3BC4E0C1EC08}"/>
              </a:ext>
            </a:extLst>
          </p:cNvPr>
          <p:cNvSpPr/>
          <p:nvPr/>
        </p:nvSpPr>
        <p:spPr>
          <a:xfrm>
            <a:off x="315817" y="0"/>
            <a:ext cx="11560366" cy="3877985"/>
          </a:xfrm>
          <a:prstGeom prst="rect">
            <a:avLst/>
          </a:prstGeom>
        </p:spPr>
        <p:txBody>
          <a:bodyPr wrap="square">
            <a:spAutoFit/>
          </a:bodyPr>
          <a:lstStyle/>
          <a:p>
            <a:pPr>
              <a:lnSpc>
                <a:spcPct val="150000"/>
              </a:lnSpc>
            </a:pPr>
            <a:r>
              <a:rPr lang="en-US" sz="3200" dirty="0"/>
              <a:t>About </a:t>
            </a:r>
            <a:r>
              <a:rPr lang="en-US" sz="3200" dirty="0" err="1"/>
              <a:t>UniProt</a:t>
            </a:r>
            <a:endParaRPr lang="en-US" sz="3200" dirty="0"/>
          </a:p>
          <a:p>
            <a:pPr marL="457200" indent="-457200">
              <a:buFont typeface="Arial" panose="020B0604020202020204" pitchFamily="34" charset="0"/>
              <a:buChar char="•"/>
            </a:pPr>
            <a:r>
              <a:rPr lang="en-US" dirty="0"/>
              <a:t>The Universal Protein Resource (</a:t>
            </a:r>
            <a:r>
              <a:rPr lang="en-US" dirty="0" err="1"/>
              <a:t>UniProt</a:t>
            </a:r>
            <a:r>
              <a:rPr lang="en-US" dirty="0"/>
              <a:t>)  is the central hub for the collection of functional information on proteins with accurate, consistent, and rich annotation.</a:t>
            </a:r>
          </a:p>
          <a:p>
            <a:endParaRPr lang="en-US" dirty="0"/>
          </a:p>
          <a:p>
            <a:pPr marL="457200" indent="-457200">
              <a:buFont typeface="Arial" panose="020B0604020202020204" pitchFamily="34" charset="0"/>
              <a:buChar char="•"/>
            </a:pPr>
            <a:r>
              <a:rPr lang="en-US" dirty="0"/>
              <a:t>Captures core data mandatory for each </a:t>
            </a:r>
            <a:r>
              <a:rPr lang="en-US" dirty="0" err="1"/>
              <a:t>UniProt</a:t>
            </a:r>
            <a:r>
              <a:rPr lang="en-US" dirty="0"/>
              <a:t> entry: </a:t>
            </a:r>
            <a:r>
              <a:rPr lang="en-US" b="1" dirty="0"/>
              <a:t>amino acid sequence, protein name or description, taxonomic data, citation information and as much annotation information is added. </a:t>
            </a:r>
          </a:p>
          <a:p>
            <a:endParaRPr lang="en-US" b="1" dirty="0"/>
          </a:p>
          <a:p>
            <a:pPr marL="457200" indent="-457200">
              <a:buFont typeface="Arial" panose="020B0604020202020204" pitchFamily="34" charset="0"/>
              <a:buChar char="•"/>
            </a:pPr>
            <a:r>
              <a:rPr lang="en-US" dirty="0"/>
              <a:t>The database contains </a:t>
            </a:r>
            <a:r>
              <a:rPr lang="en-US" b="1" dirty="0"/>
              <a:t>over 60 million sequences</a:t>
            </a:r>
            <a:r>
              <a:rPr lang="en-US" dirty="0"/>
              <a:t>, of which over half a million sequences have been curated by experts who critically review experimental and predicted data for each protein.</a:t>
            </a:r>
          </a:p>
          <a:p>
            <a:endParaRPr lang="en-US" dirty="0"/>
          </a:p>
          <a:p>
            <a:pPr marL="457200" indent="-457200">
              <a:buFont typeface="Arial" panose="020B0604020202020204" pitchFamily="34" charset="0"/>
              <a:buChar char="•"/>
            </a:pPr>
            <a:r>
              <a:rPr lang="en-US" dirty="0" err="1"/>
              <a:t>UniProt</a:t>
            </a:r>
            <a:r>
              <a:rPr lang="en-US" dirty="0"/>
              <a:t> is a comprehensive resource for protein sequence and annotation data. The </a:t>
            </a:r>
            <a:r>
              <a:rPr lang="en-US" dirty="0" err="1"/>
              <a:t>UniProt</a:t>
            </a:r>
            <a:r>
              <a:rPr lang="en-US" dirty="0"/>
              <a:t> databases are the </a:t>
            </a:r>
            <a:r>
              <a:rPr lang="en-US" dirty="0">
                <a:hlinkClick r:id="rId2"/>
              </a:rPr>
              <a:t>UniProt Knowledgebase (UniProtKB)</a:t>
            </a:r>
            <a:r>
              <a:rPr lang="en-US" dirty="0"/>
              <a:t>, the </a:t>
            </a:r>
            <a:r>
              <a:rPr lang="en-US" dirty="0">
                <a:hlinkClick r:id="rId3"/>
              </a:rPr>
              <a:t>UniProt Reference Clusters (UniRef)</a:t>
            </a:r>
            <a:r>
              <a:rPr lang="en-US" dirty="0"/>
              <a:t>, and the </a:t>
            </a:r>
            <a:r>
              <a:rPr lang="en-US" dirty="0">
                <a:hlinkClick r:id="rId4"/>
              </a:rPr>
              <a:t>UniProt Archive (UniParc)</a:t>
            </a:r>
            <a:r>
              <a:rPr lang="en-US" dirty="0"/>
              <a:t>.</a:t>
            </a:r>
          </a:p>
        </p:txBody>
      </p:sp>
      <p:pic>
        <p:nvPicPr>
          <p:cNvPr id="9" name="Picture 8">
            <a:extLst>
              <a:ext uri="{FF2B5EF4-FFF2-40B4-BE49-F238E27FC236}">
                <a16:creationId xmlns:a16="http://schemas.microsoft.com/office/drawing/2014/main" id="{7DF3DA8A-4902-A549-9AF8-D0E157749A7B}"/>
              </a:ext>
            </a:extLst>
          </p:cNvPr>
          <p:cNvPicPr>
            <a:picLocks noChangeAspect="1"/>
          </p:cNvPicPr>
          <p:nvPr/>
        </p:nvPicPr>
        <p:blipFill>
          <a:blip r:embed="rId5"/>
          <a:stretch>
            <a:fillRect/>
          </a:stretch>
        </p:blipFill>
        <p:spPr>
          <a:xfrm>
            <a:off x="829938" y="3982960"/>
            <a:ext cx="10532125" cy="2698832"/>
          </a:xfrm>
          <a:prstGeom prst="rect">
            <a:avLst/>
          </a:prstGeom>
        </p:spPr>
      </p:pic>
    </p:spTree>
    <p:extLst>
      <p:ext uri="{BB962C8B-B14F-4D97-AF65-F5344CB8AC3E}">
        <p14:creationId xmlns:p14="http://schemas.microsoft.com/office/powerpoint/2010/main" val="35082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DB31-87F8-754F-B537-5CD9A14057C4}"/>
              </a:ext>
            </a:extLst>
          </p:cNvPr>
          <p:cNvSpPr>
            <a:spLocks noGrp="1"/>
          </p:cNvSpPr>
          <p:nvPr>
            <p:ph type="title"/>
          </p:nvPr>
        </p:nvSpPr>
        <p:spPr>
          <a:xfrm>
            <a:off x="0" y="89705"/>
            <a:ext cx="10515600" cy="890798"/>
          </a:xfrm>
        </p:spPr>
        <p:txBody>
          <a:bodyPr>
            <a:normAutofit/>
          </a:bodyPr>
          <a:lstStyle/>
          <a:p>
            <a:r>
              <a:rPr lang="en-US" sz="4000" dirty="0">
                <a:latin typeface="+mn-lt"/>
              </a:rPr>
              <a:t>The people and funding behind </a:t>
            </a:r>
            <a:r>
              <a:rPr lang="en-US" sz="4000" dirty="0" err="1">
                <a:latin typeface="+mn-lt"/>
              </a:rPr>
              <a:t>UniProt</a:t>
            </a:r>
            <a:endParaRPr lang="en-US" sz="4000" dirty="0">
              <a:latin typeface="+mn-lt"/>
            </a:endParaRPr>
          </a:p>
        </p:txBody>
      </p:sp>
      <p:sp>
        <p:nvSpPr>
          <p:cNvPr id="3" name="Content Placeholder 2">
            <a:extLst>
              <a:ext uri="{FF2B5EF4-FFF2-40B4-BE49-F238E27FC236}">
                <a16:creationId xmlns:a16="http://schemas.microsoft.com/office/drawing/2014/main" id="{3EB0730A-BDBB-BE4E-BF81-E566C9C01F5F}"/>
              </a:ext>
            </a:extLst>
          </p:cNvPr>
          <p:cNvSpPr>
            <a:spLocks noGrp="1"/>
          </p:cNvSpPr>
          <p:nvPr>
            <p:ph idx="1"/>
          </p:nvPr>
        </p:nvSpPr>
        <p:spPr>
          <a:xfrm>
            <a:off x="0" y="1109528"/>
            <a:ext cx="10515600" cy="4351338"/>
          </a:xfrm>
        </p:spPr>
        <p:txBody>
          <a:bodyPr>
            <a:normAutofit fontScale="92500" lnSpcReduction="20000"/>
          </a:bodyPr>
          <a:lstStyle/>
          <a:p>
            <a:r>
              <a:rPr lang="en-US" sz="2200" dirty="0" err="1"/>
              <a:t>UniProt</a:t>
            </a:r>
            <a:r>
              <a:rPr lang="en-US" sz="2200" dirty="0"/>
              <a:t> is a collaboration between the </a:t>
            </a:r>
            <a:r>
              <a:rPr lang="en-US" sz="2200" dirty="0">
                <a:hlinkClick r:id="rId2"/>
              </a:rPr>
              <a:t>European Bioinformatics Institute (EMBL-EBI)</a:t>
            </a:r>
            <a:r>
              <a:rPr lang="en-US" sz="2200" dirty="0"/>
              <a:t>, the </a:t>
            </a:r>
            <a:r>
              <a:rPr lang="en-US" sz="2200" dirty="0">
                <a:hlinkClick r:id="rId3"/>
              </a:rPr>
              <a:t>SIB Swiss Institute of Bioinformatics</a:t>
            </a:r>
            <a:r>
              <a:rPr lang="en-US" sz="2200" dirty="0"/>
              <a:t> and the </a:t>
            </a:r>
            <a:r>
              <a:rPr lang="en-US" sz="2200" dirty="0">
                <a:hlinkClick r:id="rId4"/>
              </a:rPr>
              <a:t>Protein Information Resource (PIR)</a:t>
            </a:r>
            <a:r>
              <a:rPr lang="en-US" sz="2200" dirty="0"/>
              <a:t>. </a:t>
            </a:r>
          </a:p>
          <a:p>
            <a:pPr marL="0" indent="0">
              <a:buNone/>
            </a:pPr>
            <a:endParaRPr lang="en-US" sz="2200" dirty="0"/>
          </a:p>
          <a:p>
            <a:r>
              <a:rPr lang="en-US" sz="2200" dirty="0"/>
              <a:t>Across the three institutes more than </a:t>
            </a:r>
            <a:r>
              <a:rPr lang="en-US" sz="2200" dirty="0">
                <a:hlinkClick r:id="rId5"/>
              </a:rPr>
              <a:t>100 people</a:t>
            </a:r>
            <a:r>
              <a:rPr lang="en-US" sz="2200" dirty="0"/>
              <a:t> are involved through different tasks such as database curation, software development and support.</a:t>
            </a:r>
          </a:p>
          <a:p>
            <a:pPr marL="0" indent="0">
              <a:buNone/>
            </a:pPr>
            <a:endParaRPr lang="en-US" sz="2200" dirty="0"/>
          </a:p>
          <a:p>
            <a:r>
              <a:rPr lang="en-US" sz="2200" dirty="0"/>
              <a:t>The </a:t>
            </a:r>
            <a:r>
              <a:rPr lang="en-US" sz="2200" dirty="0" err="1"/>
              <a:t>UniProt</a:t>
            </a:r>
            <a:r>
              <a:rPr lang="en-US" sz="2200" dirty="0"/>
              <a:t> consortium is headed by </a:t>
            </a:r>
            <a:r>
              <a:rPr lang="en-US" sz="2200" dirty="0">
                <a:hlinkClick r:id="rId6"/>
              </a:rPr>
              <a:t>Alex Bateman</a:t>
            </a:r>
            <a:r>
              <a:rPr lang="en-US" sz="2200" dirty="0"/>
              <a:t> (PI), </a:t>
            </a:r>
            <a:r>
              <a:rPr lang="en-US" sz="2200" dirty="0">
                <a:hlinkClick r:id="rId7"/>
              </a:rPr>
              <a:t>Cathy Wu</a:t>
            </a:r>
            <a:r>
              <a:rPr lang="en-US" sz="2200" dirty="0"/>
              <a:t>, and </a:t>
            </a:r>
            <a:r>
              <a:rPr lang="en-US" sz="2200" dirty="0">
                <a:hlinkClick r:id="rId8"/>
              </a:rPr>
              <a:t>Alan Bridge</a:t>
            </a:r>
            <a:r>
              <a:rPr lang="en-US" sz="2200" dirty="0"/>
              <a:t>, supported by </a:t>
            </a:r>
            <a:r>
              <a:rPr lang="en-US" sz="2200" dirty="0">
                <a:hlinkClick r:id="rId9"/>
              </a:rPr>
              <a:t>key staff</a:t>
            </a:r>
            <a:r>
              <a:rPr lang="en-US" sz="2200" dirty="0"/>
              <a:t>, and receives valuable input from an independent </a:t>
            </a:r>
            <a:r>
              <a:rPr lang="en-US" sz="2200" dirty="0">
                <a:hlinkClick r:id="rId10"/>
              </a:rPr>
              <a:t>Scientific Advisory Board</a:t>
            </a:r>
            <a:r>
              <a:rPr lang="en-US" sz="2200" dirty="0"/>
              <a:t>.</a:t>
            </a:r>
          </a:p>
          <a:p>
            <a:endParaRPr lang="en-US" sz="2200" dirty="0"/>
          </a:p>
          <a:p>
            <a:r>
              <a:rPr lang="en-US" sz="2200" dirty="0" err="1"/>
              <a:t>UniProt</a:t>
            </a:r>
            <a:r>
              <a:rPr lang="en-US" sz="2200" dirty="0"/>
              <a:t> is supported by the </a:t>
            </a:r>
            <a:r>
              <a:rPr lang="en-US" sz="2200" dirty="0">
                <a:hlinkClick r:id="rId11"/>
              </a:rPr>
              <a:t>National Eye Institute (NEI)</a:t>
            </a:r>
            <a:r>
              <a:rPr lang="en-US" sz="2200" dirty="0"/>
              <a:t>, </a:t>
            </a:r>
            <a:r>
              <a:rPr lang="en-US" sz="2200" dirty="0">
                <a:hlinkClick r:id="rId12"/>
              </a:rPr>
              <a:t>National Human Genome Research Institute (NHGRI)</a:t>
            </a:r>
            <a:r>
              <a:rPr lang="en-US" sz="2200" dirty="0"/>
              <a:t>, </a:t>
            </a:r>
            <a:r>
              <a:rPr lang="en-US" sz="2200" dirty="0">
                <a:hlinkClick r:id="rId13"/>
              </a:rPr>
              <a:t>National Heart, Lung, and Blood Institute (NHLBI)</a:t>
            </a:r>
            <a:r>
              <a:rPr lang="en-US" sz="2200" dirty="0"/>
              <a:t>, </a:t>
            </a:r>
            <a:r>
              <a:rPr lang="en-US" sz="2200" dirty="0">
                <a:hlinkClick r:id="rId14"/>
              </a:rPr>
              <a:t>National Institute of Allergy and Infectious Diseases (NIAID)</a:t>
            </a:r>
            <a:r>
              <a:rPr lang="en-US" sz="2200" dirty="0"/>
              <a:t>, </a:t>
            </a:r>
            <a:r>
              <a:rPr lang="en-US" sz="2200" dirty="0">
                <a:hlinkClick r:id="rId15"/>
              </a:rPr>
              <a:t>National Institute of Diabetes and Digestive and Kidney Diseases (NIDDK)</a:t>
            </a:r>
            <a:r>
              <a:rPr lang="en-US" sz="2200" dirty="0"/>
              <a:t>, </a:t>
            </a:r>
            <a:r>
              <a:rPr lang="en-US" sz="2200" dirty="0">
                <a:hlinkClick r:id="rId16"/>
              </a:rPr>
              <a:t>National Institute of General Medical Sciences (NIGMS)</a:t>
            </a:r>
            <a:r>
              <a:rPr lang="en-US" sz="2200" dirty="0"/>
              <a:t>, and </a:t>
            </a:r>
            <a:r>
              <a:rPr lang="en-US" sz="2200" dirty="0">
                <a:hlinkClick r:id="rId17"/>
              </a:rPr>
              <a:t>National Institute of Mental Health (NIMH)</a:t>
            </a:r>
            <a:r>
              <a:rPr lang="en-US" sz="2200" dirty="0"/>
              <a:t> of the </a:t>
            </a:r>
            <a:r>
              <a:rPr lang="en-US" sz="2200" dirty="0">
                <a:hlinkClick r:id="rId18"/>
              </a:rPr>
              <a:t>National Institutes of Health (NIH)</a:t>
            </a:r>
            <a:r>
              <a:rPr lang="en-US" sz="2200" dirty="0"/>
              <a:t>.</a:t>
            </a:r>
            <a:br>
              <a:rPr lang="en-US" dirty="0"/>
            </a:br>
            <a:endParaRPr lang="en-US" dirty="0"/>
          </a:p>
        </p:txBody>
      </p:sp>
    </p:spTree>
    <p:extLst>
      <p:ext uri="{BB962C8B-B14F-4D97-AF65-F5344CB8AC3E}">
        <p14:creationId xmlns:p14="http://schemas.microsoft.com/office/powerpoint/2010/main" val="3029942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D53B79-A1AF-E645-9CB9-6402BF71E519}"/>
              </a:ext>
            </a:extLst>
          </p:cNvPr>
          <p:cNvPicPr>
            <a:picLocks noGrp="1" noChangeAspect="1"/>
          </p:cNvPicPr>
          <p:nvPr>
            <p:ph idx="1"/>
          </p:nvPr>
        </p:nvPicPr>
        <p:blipFill>
          <a:blip r:embed="rId2"/>
          <a:stretch>
            <a:fillRect/>
          </a:stretch>
        </p:blipFill>
        <p:spPr>
          <a:xfrm>
            <a:off x="165252" y="101905"/>
            <a:ext cx="11178449" cy="5567391"/>
          </a:xfrm>
          <a:prstGeom prst="rect">
            <a:avLst/>
          </a:prstGeom>
        </p:spPr>
      </p:pic>
      <p:sp>
        <p:nvSpPr>
          <p:cNvPr id="5" name="TextBox 4">
            <a:extLst>
              <a:ext uri="{FF2B5EF4-FFF2-40B4-BE49-F238E27FC236}">
                <a16:creationId xmlns:a16="http://schemas.microsoft.com/office/drawing/2014/main" id="{8D99975A-11BE-2345-BEE5-26EE021C0513}"/>
              </a:ext>
            </a:extLst>
          </p:cNvPr>
          <p:cNvSpPr txBox="1"/>
          <p:nvPr/>
        </p:nvSpPr>
        <p:spPr>
          <a:xfrm>
            <a:off x="165252" y="5849957"/>
            <a:ext cx="11149070" cy="923330"/>
          </a:xfrm>
          <a:prstGeom prst="rect">
            <a:avLst/>
          </a:prstGeom>
          <a:noFill/>
        </p:spPr>
        <p:txBody>
          <a:bodyPr wrap="square" rtlCol="0">
            <a:spAutoFit/>
          </a:bodyPr>
          <a:lstStyle/>
          <a:p>
            <a:r>
              <a:rPr lang="en-US" dirty="0"/>
              <a:t>https://</a:t>
            </a:r>
            <a:r>
              <a:rPr lang="en-US" dirty="0" err="1"/>
              <a:t>www.google.com</a:t>
            </a:r>
            <a:r>
              <a:rPr lang="en-US" dirty="0"/>
              <a:t>/</a:t>
            </a:r>
            <a:r>
              <a:rPr lang="en-US" dirty="0" err="1"/>
              <a:t>url?sa</a:t>
            </a:r>
            <a:r>
              <a:rPr lang="en-US" dirty="0"/>
              <a:t>=</a:t>
            </a:r>
            <a:r>
              <a:rPr lang="en-US" dirty="0" err="1"/>
              <a:t>i&amp;source</a:t>
            </a:r>
            <a:r>
              <a:rPr lang="en-US" dirty="0"/>
              <a:t>=</a:t>
            </a:r>
            <a:r>
              <a:rPr lang="en-US" dirty="0" err="1"/>
              <a:t>images&amp;cd</a:t>
            </a:r>
            <a:r>
              <a:rPr lang="en-US" dirty="0"/>
              <a:t>=&amp;cad=</a:t>
            </a:r>
            <a:r>
              <a:rPr lang="en-US" dirty="0" err="1"/>
              <a:t>rja&amp;uact</a:t>
            </a:r>
            <a:r>
              <a:rPr lang="en-US" dirty="0"/>
              <a:t>=8&amp;ved=2ahUKEwii1vzz2pHhAhWFMd8KHRiwAeoQjRx6BAgBEAU&amp;url=https%3A%2F%2Fwww.slideserve.com%2Ftuari%2Funiprot-universal-protein-resource&amp;psig=AOvVaw1Mhjk2IY4isx7MtoMft-s1&amp;ust=1553204618984898</a:t>
            </a:r>
          </a:p>
        </p:txBody>
      </p:sp>
    </p:spTree>
    <p:extLst>
      <p:ext uri="{BB962C8B-B14F-4D97-AF65-F5344CB8AC3E}">
        <p14:creationId xmlns:p14="http://schemas.microsoft.com/office/powerpoint/2010/main" val="3430895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9CFBF30-0EC6-D541-B62C-0138252AE186}"/>
              </a:ext>
            </a:extLst>
          </p:cNvPr>
          <p:cNvSpPr txBox="1"/>
          <p:nvPr/>
        </p:nvSpPr>
        <p:spPr>
          <a:xfrm>
            <a:off x="249611" y="52413"/>
            <a:ext cx="4898884" cy="646331"/>
          </a:xfrm>
          <a:prstGeom prst="rect">
            <a:avLst/>
          </a:prstGeom>
          <a:noFill/>
        </p:spPr>
        <p:txBody>
          <a:bodyPr wrap="square" rtlCol="0">
            <a:spAutoFit/>
          </a:bodyPr>
          <a:lstStyle/>
          <a:p>
            <a:r>
              <a:rPr lang="en-US" sz="3600" dirty="0"/>
              <a:t>About dataset:</a:t>
            </a:r>
          </a:p>
        </p:txBody>
      </p:sp>
      <p:sp>
        <p:nvSpPr>
          <p:cNvPr id="13" name="TextBox 12">
            <a:extLst>
              <a:ext uri="{FF2B5EF4-FFF2-40B4-BE49-F238E27FC236}">
                <a16:creationId xmlns:a16="http://schemas.microsoft.com/office/drawing/2014/main" id="{B0E92818-C1DE-1443-9915-AC8A2D4CCE07}"/>
              </a:ext>
            </a:extLst>
          </p:cNvPr>
          <p:cNvSpPr txBox="1"/>
          <p:nvPr/>
        </p:nvSpPr>
        <p:spPr>
          <a:xfrm>
            <a:off x="249611" y="816478"/>
            <a:ext cx="11670638" cy="584775"/>
          </a:xfrm>
          <a:prstGeom prst="rect">
            <a:avLst/>
          </a:prstGeom>
          <a:noFill/>
        </p:spPr>
        <p:txBody>
          <a:bodyPr wrap="square" rtlCol="0">
            <a:spAutoFit/>
          </a:bodyPr>
          <a:lstStyle/>
          <a:p>
            <a:r>
              <a:rPr lang="en-US" sz="3200" b="1" dirty="0" err="1"/>
              <a:t>Uniprot</a:t>
            </a:r>
            <a:r>
              <a:rPr lang="en-US" sz="3200" b="1" dirty="0"/>
              <a:t> dataset for Staphylococcus </a:t>
            </a:r>
            <a:r>
              <a:rPr lang="en-US" sz="3200" dirty="0"/>
              <a:t>aureus</a:t>
            </a:r>
            <a:r>
              <a:rPr lang="en-US" sz="3200" b="1" dirty="0"/>
              <a:t>: </a:t>
            </a:r>
            <a:r>
              <a:rPr lang="en-US" sz="2400" b="1" dirty="0"/>
              <a:t>(total number of rows 124,980)   </a:t>
            </a:r>
          </a:p>
        </p:txBody>
      </p:sp>
      <p:pic>
        <p:nvPicPr>
          <p:cNvPr id="21" name="Picture 20">
            <a:extLst>
              <a:ext uri="{FF2B5EF4-FFF2-40B4-BE49-F238E27FC236}">
                <a16:creationId xmlns:a16="http://schemas.microsoft.com/office/drawing/2014/main" id="{24DD5DB8-B114-D849-97CB-708BD9BF2380}"/>
              </a:ext>
            </a:extLst>
          </p:cNvPr>
          <p:cNvPicPr>
            <a:picLocks noChangeAspect="1"/>
          </p:cNvPicPr>
          <p:nvPr/>
        </p:nvPicPr>
        <p:blipFill>
          <a:blip r:embed="rId2"/>
          <a:stretch>
            <a:fillRect/>
          </a:stretch>
        </p:blipFill>
        <p:spPr>
          <a:xfrm>
            <a:off x="249611" y="1497022"/>
            <a:ext cx="11670638" cy="2692977"/>
          </a:xfrm>
          <a:prstGeom prst="rect">
            <a:avLst/>
          </a:prstGeom>
        </p:spPr>
      </p:pic>
      <p:sp>
        <p:nvSpPr>
          <p:cNvPr id="25" name="Frame 24">
            <a:extLst>
              <a:ext uri="{FF2B5EF4-FFF2-40B4-BE49-F238E27FC236}">
                <a16:creationId xmlns:a16="http://schemas.microsoft.com/office/drawing/2014/main" id="{6C62CC1E-21A6-134A-A9A2-10256E9AF729}"/>
              </a:ext>
            </a:extLst>
          </p:cNvPr>
          <p:cNvSpPr/>
          <p:nvPr/>
        </p:nvSpPr>
        <p:spPr>
          <a:xfrm>
            <a:off x="8449936" y="1508860"/>
            <a:ext cx="1762699" cy="198304"/>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B95E9675-1BA6-354F-AC72-E2EF1AB0E481}"/>
              </a:ext>
            </a:extLst>
          </p:cNvPr>
          <p:cNvCxnSpPr/>
          <p:nvPr/>
        </p:nvCxnSpPr>
        <p:spPr>
          <a:xfrm flipH="1">
            <a:off x="5835319" y="1707164"/>
            <a:ext cx="1795749" cy="288641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8" name="Rectangle 27">
            <a:extLst>
              <a:ext uri="{FF2B5EF4-FFF2-40B4-BE49-F238E27FC236}">
                <a16:creationId xmlns:a16="http://schemas.microsoft.com/office/drawing/2014/main" id="{6B8030C7-F84D-E142-AE4E-FD8C232A12A6}"/>
              </a:ext>
            </a:extLst>
          </p:cNvPr>
          <p:cNvSpPr/>
          <p:nvPr/>
        </p:nvSpPr>
        <p:spPr>
          <a:xfrm>
            <a:off x="3611987" y="4630898"/>
            <a:ext cx="4968027" cy="369332"/>
          </a:xfrm>
          <a:prstGeom prst="rect">
            <a:avLst/>
          </a:prstGeom>
        </p:spPr>
        <p:txBody>
          <a:bodyPr wrap="none">
            <a:spAutoFit/>
          </a:bodyPr>
          <a:lstStyle/>
          <a:p>
            <a:r>
              <a:rPr lang="en-US" b="1" dirty="0" err="1">
                <a:solidFill>
                  <a:srgbClr val="222222"/>
                </a:solidFill>
                <a:latin typeface="Roboto"/>
              </a:rPr>
              <a:t>UniProt</a:t>
            </a:r>
            <a:r>
              <a:rPr lang="en-US" b="1" dirty="0">
                <a:solidFill>
                  <a:srgbClr val="222222"/>
                </a:solidFill>
                <a:latin typeface="Roboto"/>
              </a:rPr>
              <a:t> entries where table will join </a:t>
            </a:r>
            <a:r>
              <a:rPr lang="en-US" b="1" dirty="0" err="1">
                <a:solidFill>
                  <a:srgbClr val="222222"/>
                </a:solidFill>
                <a:latin typeface="Roboto"/>
              </a:rPr>
              <a:t>BacMet</a:t>
            </a:r>
            <a:endParaRPr lang="en-US" dirty="0"/>
          </a:p>
        </p:txBody>
      </p:sp>
      <p:sp>
        <p:nvSpPr>
          <p:cNvPr id="29" name="Frame 28">
            <a:extLst>
              <a:ext uri="{FF2B5EF4-FFF2-40B4-BE49-F238E27FC236}">
                <a16:creationId xmlns:a16="http://schemas.microsoft.com/office/drawing/2014/main" id="{9157BA4B-5F26-4B4C-A52C-4BA4CCA87D1D}"/>
              </a:ext>
            </a:extLst>
          </p:cNvPr>
          <p:cNvSpPr/>
          <p:nvPr/>
        </p:nvSpPr>
        <p:spPr>
          <a:xfrm>
            <a:off x="6466901" y="1497022"/>
            <a:ext cx="1762699" cy="198304"/>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ame 30">
            <a:extLst>
              <a:ext uri="{FF2B5EF4-FFF2-40B4-BE49-F238E27FC236}">
                <a16:creationId xmlns:a16="http://schemas.microsoft.com/office/drawing/2014/main" id="{85C631A5-C2D0-6844-A479-E2ED7E9F9CFF}"/>
              </a:ext>
            </a:extLst>
          </p:cNvPr>
          <p:cNvSpPr/>
          <p:nvPr/>
        </p:nvSpPr>
        <p:spPr>
          <a:xfrm>
            <a:off x="725226" y="1508859"/>
            <a:ext cx="1015440" cy="180849"/>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Arrow Connector 31">
            <a:extLst>
              <a:ext uri="{FF2B5EF4-FFF2-40B4-BE49-F238E27FC236}">
                <a16:creationId xmlns:a16="http://schemas.microsoft.com/office/drawing/2014/main" id="{6CDF573E-B6FA-2747-BA3D-46B5AC90D7DC}"/>
              </a:ext>
            </a:extLst>
          </p:cNvPr>
          <p:cNvCxnSpPr/>
          <p:nvPr/>
        </p:nvCxnSpPr>
        <p:spPr>
          <a:xfrm flipH="1">
            <a:off x="7717817" y="1719002"/>
            <a:ext cx="1795749" cy="288641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96E55E6A-A6E2-1744-83A2-418638E2770F}"/>
              </a:ext>
            </a:extLst>
          </p:cNvPr>
          <p:cNvCxnSpPr/>
          <p:nvPr/>
        </p:nvCxnSpPr>
        <p:spPr>
          <a:xfrm>
            <a:off x="1377108" y="1689708"/>
            <a:ext cx="3084723" cy="290387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1567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5F52-E809-984F-A27D-5607DE8C5853}"/>
              </a:ext>
            </a:extLst>
          </p:cNvPr>
          <p:cNvSpPr>
            <a:spLocks noGrp="1"/>
          </p:cNvSpPr>
          <p:nvPr>
            <p:ph type="title"/>
          </p:nvPr>
        </p:nvSpPr>
        <p:spPr>
          <a:xfrm>
            <a:off x="78036" y="177838"/>
            <a:ext cx="10515600" cy="879781"/>
          </a:xfrm>
        </p:spPr>
        <p:txBody>
          <a:bodyPr>
            <a:normAutofit/>
          </a:bodyPr>
          <a:lstStyle/>
          <a:p>
            <a:r>
              <a:rPr lang="en-US" sz="4000" dirty="0">
                <a:latin typeface="+mn-lt"/>
              </a:rPr>
              <a:t>Goals of </a:t>
            </a:r>
            <a:r>
              <a:rPr lang="en-US" sz="4000" dirty="0" err="1">
                <a:latin typeface="+mn-lt"/>
              </a:rPr>
              <a:t>UniProt</a:t>
            </a:r>
            <a:endParaRPr lang="en-US" sz="4000" dirty="0">
              <a:latin typeface="+mn-lt"/>
            </a:endParaRPr>
          </a:p>
        </p:txBody>
      </p:sp>
      <p:sp>
        <p:nvSpPr>
          <p:cNvPr id="3" name="Content Placeholder 2">
            <a:extLst>
              <a:ext uri="{FF2B5EF4-FFF2-40B4-BE49-F238E27FC236}">
                <a16:creationId xmlns:a16="http://schemas.microsoft.com/office/drawing/2014/main" id="{C56E8B14-581B-8A42-88A6-BCD6847391E3}"/>
              </a:ext>
            </a:extLst>
          </p:cNvPr>
          <p:cNvSpPr>
            <a:spLocks noGrp="1"/>
          </p:cNvSpPr>
          <p:nvPr>
            <p:ph idx="1"/>
          </p:nvPr>
        </p:nvSpPr>
        <p:spPr>
          <a:xfrm>
            <a:off x="78036" y="1057619"/>
            <a:ext cx="10515600" cy="4351338"/>
          </a:xfrm>
        </p:spPr>
        <p:txBody>
          <a:bodyPr/>
          <a:lstStyle/>
          <a:p>
            <a:r>
              <a:rPr lang="en-US" dirty="0"/>
              <a:t>The accelerating growth of sequenced genomes poses great challenges for databases with their major growth being driven by sequencing of very similar and almost identical strains of the same bacterial species.</a:t>
            </a:r>
          </a:p>
          <a:p>
            <a:endParaRPr lang="en-US" dirty="0"/>
          </a:p>
          <a:p>
            <a:r>
              <a:rPr lang="en-US" dirty="0" err="1"/>
              <a:t>UniProt</a:t>
            </a:r>
            <a:r>
              <a:rPr lang="en-US" dirty="0"/>
              <a:t> provides a method to identify and remove highly redundant bacterial proteomes within species groups by performing pairwise alignments of sets of sequences and applies graph theory to find dominating sets that result in removal of redundant bacterial proteomes.</a:t>
            </a:r>
          </a:p>
        </p:txBody>
      </p:sp>
    </p:spTree>
    <p:extLst>
      <p:ext uri="{BB962C8B-B14F-4D97-AF65-F5344CB8AC3E}">
        <p14:creationId xmlns:p14="http://schemas.microsoft.com/office/powerpoint/2010/main" val="822839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49258-C4C4-5E47-A05E-DFF5C2CABBD3}"/>
              </a:ext>
            </a:extLst>
          </p:cNvPr>
          <p:cNvSpPr/>
          <p:nvPr/>
        </p:nvSpPr>
        <p:spPr>
          <a:xfrm>
            <a:off x="275532" y="170628"/>
            <a:ext cx="2366995" cy="584775"/>
          </a:xfrm>
          <a:prstGeom prst="rect">
            <a:avLst/>
          </a:prstGeom>
        </p:spPr>
        <p:txBody>
          <a:bodyPr wrap="none">
            <a:spAutoFit/>
          </a:bodyPr>
          <a:lstStyle/>
          <a:p>
            <a:r>
              <a:rPr lang="en-US" sz="3200" dirty="0" err="1"/>
              <a:t>UniProt</a:t>
            </a:r>
            <a:r>
              <a:rPr lang="en-US" sz="3200" dirty="0"/>
              <a:t> Stats</a:t>
            </a:r>
          </a:p>
        </p:txBody>
      </p:sp>
      <p:pic>
        <p:nvPicPr>
          <p:cNvPr id="6" name="Picture 5">
            <a:extLst>
              <a:ext uri="{FF2B5EF4-FFF2-40B4-BE49-F238E27FC236}">
                <a16:creationId xmlns:a16="http://schemas.microsoft.com/office/drawing/2014/main" id="{D8024C29-40EA-9F41-B354-33C8EFCE8F76}"/>
              </a:ext>
            </a:extLst>
          </p:cNvPr>
          <p:cNvPicPr>
            <a:picLocks noChangeAspect="1"/>
          </p:cNvPicPr>
          <p:nvPr/>
        </p:nvPicPr>
        <p:blipFill>
          <a:blip r:embed="rId2"/>
          <a:stretch>
            <a:fillRect/>
          </a:stretch>
        </p:blipFill>
        <p:spPr>
          <a:xfrm>
            <a:off x="154236" y="654103"/>
            <a:ext cx="5522155" cy="3532307"/>
          </a:xfrm>
          <a:prstGeom prst="rect">
            <a:avLst/>
          </a:prstGeom>
        </p:spPr>
      </p:pic>
      <p:pic>
        <p:nvPicPr>
          <p:cNvPr id="8" name="Picture 7">
            <a:extLst>
              <a:ext uri="{FF2B5EF4-FFF2-40B4-BE49-F238E27FC236}">
                <a16:creationId xmlns:a16="http://schemas.microsoft.com/office/drawing/2014/main" id="{EB8D0A20-56E0-2440-8D38-42A27C8E4050}"/>
              </a:ext>
            </a:extLst>
          </p:cNvPr>
          <p:cNvPicPr>
            <a:picLocks noChangeAspect="1"/>
          </p:cNvPicPr>
          <p:nvPr/>
        </p:nvPicPr>
        <p:blipFill>
          <a:blip r:embed="rId3"/>
          <a:stretch>
            <a:fillRect/>
          </a:stretch>
        </p:blipFill>
        <p:spPr>
          <a:xfrm>
            <a:off x="154235" y="4406748"/>
            <a:ext cx="5522155" cy="2292699"/>
          </a:xfrm>
          <a:prstGeom prst="rect">
            <a:avLst/>
          </a:prstGeom>
        </p:spPr>
      </p:pic>
      <p:pic>
        <p:nvPicPr>
          <p:cNvPr id="10" name="Picture 9">
            <a:extLst>
              <a:ext uri="{FF2B5EF4-FFF2-40B4-BE49-F238E27FC236}">
                <a16:creationId xmlns:a16="http://schemas.microsoft.com/office/drawing/2014/main" id="{4372D02D-A608-8C4E-BB6F-7E99976A609A}"/>
              </a:ext>
            </a:extLst>
          </p:cNvPr>
          <p:cNvPicPr>
            <a:picLocks noChangeAspect="1"/>
          </p:cNvPicPr>
          <p:nvPr/>
        </p:nvPicPr>
        <p:blipFill>
          <a:blip r:embed="rId4"/>
          <a:stretch>
            <a:fillRect/>
          </a:stretch>
        </p:blipFill>
        <p:spPr>
          <a:xfrm>
            <a:off x="5676390" y="777159"/>
            <a:ext cx="5557205" cy="1036950"/>
          </a:xfrm>
          <a:prstGeom prst="rect">
            <a:avLst/>
          </a:prstGeom>
        </p:spPr>
      </p:pic>
    </p:spTree>
    <p:extLst>
      <p:ext uri="{BB962C8B-B14F-4D97-AF65-F5344CB8AC3E}">
        <p14:creationId xmlns:p14="http://schemas.microsoft.com/office/powerpoint/2010/main" val="1303959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6F961-449E-CD46-9101-49CE495A17B2}"/>
              </a:ext>
            </a:extLst>
          </p:cNvPr>
          <p:cNvSpPr>
            <a:spLocks noGrp="1"/>
          </p:cNvSpPr>
          <p:nvPr>
            <p:ph type="title"/>
          </p:nvPr>
        </p:nvSpPr>
        <p:spPr>
          <a:xfrm>
            <a:off x="838200" y="365126"/>
            <a:ext cx="2764316" cy="1100117"/>
          </a:xfrm>
        </p:spPr>
        <p:txBody>
          <a:bodyPr>
            <a:normAutofit fontScale="90000"/>
          </a:bodyPr>
          <a:lstStyle/>
          <a:p>
            <a:r>
              <a:rPr lang="en-US" dirty="0"/>
              <a:t>References:</a:t>
            </a:r>
            <a:br>
              <a:rPr lang="en-US" dirty="0"/>
            </a:br>
            <a:endParaRPr lang="en-US" dirty="0"/>
          </a:p>
        </p:txBody>
      </p:sp>
      <p:sp>
        <p:nvSpPr>
          <p:cNvPr id="3" name="Content Placeholder 2">
            <a:extLst>
              <a:ext uri="{FF2B5EF4-FFF2-40B4-BE49-F238E27FC236}">
                <a16:creationId xmlns:a16="http://schemas.microsoft.com/office/drawing/2014/main" id="{01786C3E-1E6F-2E4B-831C-59C414D90B91}"/>
              </a:ext>
            </a:extLst>
          </p:cNvPr>
          <p:cNvSpPr>
            <a:spLocks noGrp="1"/>
          </p:cNvSpPr>
          <p:nvPr>
            <p:ph idx="1"/>
          </p:nvPr>
        </p:nvSpPr>
        <p:spPr>
          <a:xfrm>
            <a:off x="838200" y="1065461"/>
            <a:ext cx="10515600" cy="4351338"/>
          </a:xfrm>
        </p:spPr>
        <p:txBody>
          <a:bodyPr>
            <a:normAutofit/>
          </a:bodyPr>
          <a:lstStyle/>
          <a:p>
            <a:r>
              <a:rPr lang="en-US" sz="2000" dirty="0">
                <a:hlinkClick r:id="rId2"/>
              </a:rPr>
              <a:t>https://2rdnmg1qbg403gumla1v9i2h-wpengine.netdna-ssl.com/wp-content/uploads/sites/3/2017/10/mrsa-650x450.jpg</a:t>
            </a:r>
            <a:endParaRPr lang="en-US" sz="2000" dirty="0"/>
          </a:p>
          <a:p>
            <a:r>
              <a:rPr lang="en-US" sz="2000" dirty="0"/>
              <a:t>The </a:t>
            </a:r>
            <a:r>
              <a:rPr lang="en-US" sz="2000" dirty="0" err="1"/>
              <a:t>UniProt</a:t>
            </a:r>
            <a:r>
              <a:rPr lang="en-US" sz="2000" dirty="0"/>
              <a:t> Consortium (2016). </a:t>
            </a:r>
            <a:r>
              <a:rPr lang="en-US" sz="2000" dirty="0" err="1"/>
              <a:t>UniProt</a:t>
            </a:r>
            <a:r>
              <a:rPr lang="en-US" sz="2000" dirty="0"/>
              <a:t>: the universal protein knowledgebase. </a:t>
            </a:r>
            <a:r>
              <a:rPr lang="en-US" sz="2000" i="1" dirty="0"/>
              <a:t>Nucleic acids research</a:t>
            </a:r>
            <a:r>
              <a:rPr lang="en-US" sz="2000" dirty="0"/>
              <a:t>, </a:t>
            </a:r>
            <a:r>
              <a:rPr lang="en-US" sz="2000" i="1" dirty="0"/>
              <a:t>45</a:t>
            </a:r>
            <a:r>
              <a:rPr lang="en-US" sz="2000" dirty="0"/>
              <a:t>(D1), D158-D169.</a:t>
            </a:r>
          </a:p>
          <a:p>
            <a:r>
              <a:rPr lang="en-US" sz="2000" dirty="0"/>
              <a:t>The </a:t>
            </a:r>
            <a:r>
              <a:rPr lang="en-US" sz="2000" dirty="0" err="1"/>
              <a:t>UniProt</a:t>
            </a:r>
            <a:r>
              <a:rPr lang="en-US" sz="2000" dirty="0"/>
              <a:t> Consortium </a:t>
            </a:r>
            <a:r>
              <a:rPr lang="en-US" sz="2000" b="1" dirty="0" err="1"/>
              <a:t>UniProt</a:t>
            </a:r>
            <a:r>
              <a:rPr lang="en-US" sz="2000" b="1" dirty="0"/>
              <a:t>: a worldwide hub of protein knowledge</a:t>
            </a:r>
            <a:r>
              <a:rPr lang="en-US" sz="2000" dirty="0"/>
              <a:t> </a:t>
            </a:r>
            <a:br>
              <a:rPr lang="en-US" sz="2000" dirty="0"/>
            </a:br>
            <a:r>
              <a:rPr lang="en-US" sz="2000" dirty="0">
                <a:hlinkClick r:id="rId3"/>
              </a:rPr>
              <a:t>Nucleic Acids Res. 47: D506-515 (2019)</a:t>
            </a:r>
            <a:endParaRPr lang="en-US" sz="2000" dirty="0"/>
          </a:p>
          <a:p>
            <a:r>
              <a:rPr lang="en-US" sz="2000" dirty="0"/>
              <a:t>https://</a:t>
            </a:r>
            <a:r>
              <a:rPr lang="en-US" sz="2000" dirty="0" err="1"/>
              <a:t>www.google.com</a:t>
            </a:r>
            <a:r>
              <a:rPr lang="en-US" sz="2000" dirty="0"/>
              <a:t>/</a:t>
            </a:r>
            <a:r>
              <a:rPr lang="en-US" sz="2000" dirty="0" err="1"/>
              <a:t>url?sa</a:t>
            </a:r>
            <a:r>
              <a:rPr lang="en-US" sz="2000" dirty="0"/>
              <a:t>=</a:t>
            </a:r>
            <a:r>
              <a:rPr lang="en-US" sz="2000" dirty="0" err="1"/>
              <a:t>i&amp;source</a:t>
            </a:r>
            <a:r>
              <a:rPr lang="en-US" sz="2000" dirty="0"/>
              <a:t>=</a:t>
            </a:r>
            <a:r>
              <a:rPr lang="en-US" sz="2000" dirty="0" err="1"/>
              <a:t>images&amp;cd</a:t>
            </a:r>
            <a:r>
              <a:rPr lang="en-US" sz="2000" dirty="0"/>
              <a:t>=&amp;cad=</a:t>
            </a:r>
            <a:r>
              <a:rPr lang="en-US" sz="2000" dirty="0" err="1"/>
              <a:t>rja&amp;uact</a:t>
            </a:r>
            <a:r>
              <a:rPr lang="en-US" sz="2000" dirty="0"/>
              <a:t>=8&amp;ved=2ahUKEwii1vzz2pHhAhWFMd8KHRiwAeoQjRx6BAgBEAU&amp;url=https%3A%2F%2Fwww.slideserve.com%2Ftuari%2Funiprot-universal-protein-resource&amp;psig=AOvVaw1Mhjk2IY4isx7MtoMft-s1&amp;ust=1553204618984898</a:t>
            </a:r>
          </a:p>
          <a:p>
            <a:pPr marL="0" indent="0">
              <a:buNone/>
            </a:pPr>
            <a:endParaRPr lang="en-US" sz="2000" dirty="0"/>
          </a:p>
        </p:txBody>
      </p:sp>
    </p:spTree>
    <p:extLst>
      <p:ext uri="{BB962C8B-B14F-4D97-AF65-F5344CB8AC3E}">
        <p14:creationId xmlns:p14="http://schemas.microsoft.com/office/powerpoint/2010/main" val="693534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306</Words>
  <Application>Microsoft Macintosh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Ayuthaya</vt:lpstr>
      <vt:lpstr>Calibri</vt:lpstr>
      <vt:lpstr>Calibri Light</vt:lpstr>
      <vt:lpstr>Roboto</vt:lpstr>
      <vt:lpstr>Office Theme</vt:lpstr>
      <vt:lpstr>PowerPoint Presentation</vt:lpstr>
      <vt:lpstr>PowerPoint Presentation</vt:lpstr>
      <vt:lpstr>The people and funding behind UniProt</vt:lpstr>
      <vt:lpstr>PowerPoint Presentation</vt:lpstr>
      <vt:lpstr>PowerPoint Presentation</vt:lpstr>
      <vt:lpstr>Goals of UniProt</vt:lpstr>
      <vt:lpstr>PowerPoint Presentation</vt:lpstr>
      <vt:lpstr>References: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Olga Maria Better</dc:creator>
  <cp:lastModifiedBy>Olga Maria Better</cp:lastModifiedBy>
  <cp:revision>16</cp:revision>
  <dcterms:created xsi:type="dcterms:W3CDTF">2019-03-20T21:04:57Z</dcterms:created>
  <dcterms:modified xsi:type="dcterms:W3CDTF">2019-03-21T18:04:13Z</dcterms:modified>
</cp:coreProperties>
</file>